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7" r:id="rId3"/>
    <p:sldId id="273" r:id="rId4"/>
    <p:sldId id="269" r:id="rId5"/>
    <p:sldId id="256" r:id="rId6"/>
    <p:sldId id="257" r:id="rId7"/>
    <p:sldId id="261" r:id="rId8"/>
    <p:sldId id="287" r:id="rId9"/>
    <p:sldId id="286" r:id="rId10"/>
    <p:sldId id="262" r:id="rId11"/>
    <p:sldId id="274" r:id="rId12"/>
    <p:sldId id="28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5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26049868766401E-2"/>
          <c:y val="0.19024074074074074"/>
          <c:w val="0.24979798228346456"/>
          <c:h val="0.44408530183727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D1-4A59-A457-5C0EB6AFC0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D1-4A59-A457-5C0EB6AFC0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D1-4A59-A457-5C0EB6AFC0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D1-4A59-A457-5C0EB6AFC0E6}"/>
              </c:ext>
            </c:extLst>
          </c:dPt>
          <c:dLbls>
            <c:dLbl>
              <c:idx val="0"/>
              <c:layout>
                <c:manualLayout>
                  <c:x val="-5.6250082020997384E-2"/>
                  <c:y val="5.75231846019247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Roboto" pitchFamily="2" charset="0"/>
                        <a:cs typeface="Times New Roman" pitchFamily="18" charset="0"/>
                      </a:defRPr>
                    </a:pPr>
                    <a:r>
                      <a:rPr lang="ru-RU" sz="24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274,3 млн. руб.</a:t>
                    </a:r>
                    <a:endParaRPr lang="ru-RU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25E-2"/>
                  <c:y val="-6.570472440944881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24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Roboto" pitchFamily="2" charset="0"/>
                        <a:cs typeface="Times New Roman" pitchFamily="18" charset="0"/>
                      </a:rPr>
                      <a:t>1,5 млн. руб.</a:t>
                    </a:r>
                    <a:endParaRPr lang="ru-RU" sz="1400" b="1" dirty="0">
                      <a:solidFill>
                        <a:schemeClr val="accent1">
                          <a:lumMod val="75000"/>
                        </a:schemeClr>
                      </a:solidFill>
                      <a:latin typeface="Roboto" pitchFamily="2" charset="0"/>
                      <a:ea typeface="Roboto" pitchFamily="2" charset="0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Федеральный бюджет</c:v>
                </c:pt>
                <c:pt idx="1">
                  <c:v>Республиканский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D1-4A59-A457-5C0EB6AF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7304379921259841E-2"/>
          <c:y val="0.78228607898622049"/>
          <c:w val="0.22893282480314961"/>
          <c:h val="0.10456284631087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0.54365</cdr:x>
      <cdr:y>0.42907</cdr:y>
    </cdr:from>
    <cdr:to>
      <cdr:x>0.78095</cdr:x>
      <cdr:y>0.54392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628165" y="2942582"/>
          <a:ext cx="2893205" cy="787589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Сохранение лесов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0.51021</cdr:x>
      <cdr:y>0.4962</cdr:y>
    </cdr:from>
    <cdr:to>
      <cdr:x>0.53452</cdr:x>
      <cdr:y>0.80212</cdr:y>
    </cdr:to>
    <cdr:sp macro="" textlink="">
      <cdr:nvSpPr>
        <cdr:cNvPr id="26" name="Левая фигурная скобка 25"/>
        <cdr:cNvSpPr/>
      </cdr:nvSpPr>
      <cdr:spPr>
        <a:xfrm xmlns:a="http://schemas.openxmlformats.org/drawingml/2006/main">
          <a:off x="6220475" y="3402918"/>
          <a:ext cx="296440" cy="209799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0.35357</cdr:x>
      <cdr:y>0.58413</cdr:y>
    </cdr:from>
    <cdr:to>
      <cdr:x>0.51071</cdr:x>
      <cdr:y>0.71969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4310743" y="4005942"/>
          <a:ext cx="1915886" cy="92969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Times New Roman" pitchFamily="18" charset="0"/>
              <a:ea typeface="Roboto" pitchFamily="2" charset="0"/>
              <a:cs typeface="Times New Roman" pitchFamily="18" charset="0"/>
            </a:rPr>
            <a:t>Э</a:t>
          </a:r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кология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0.12258</cdr:x>
      <cdr:y>0.34711</cdr:y>
    </cdr:from>
    <cdr:to>
      <cdr:x>0.25686</cdr:x>
      <cdr:y>0.47799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1494540" y="2257041"/>
          <a:ext cx="1637093" cy="851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Roboto" pitchFamily="2" charset="0"/>
              <a:cs typeface="Times New Roman" pitchFamily="18" charset="0"/>
            </a:rPr>
            <a:t>275,8 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Roboto" pitchFamily="2" charset="0"/>
              <a:cs typeface="Times New Roman" pitchFamily="18" charset="0"/>
            </a:rPr>
            <a:t>млн. руб.</a:t>
          </a:r>
          <a:endParaRPr lang="ru-RU" sz="1800" dirty="0">
            <a:solidFill>
              <a:schemeClr val="accent1">
                <a:lumMod val="75000"/>
              </a:schemeClr>
            </a:solidFill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0.79815</cdr:x>
      <cdr:y>0.42847</cdr:y>
    </cdr:from>
    <cdr:to>
      <cdr:x>0.87864</cdr:x>
      <cdr:y>0.54392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9731076" y="2938464"/>
          <a:ext cx="981350" cy="7917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120</a:t>
          </a:r>
          <a:r>
            <a:rPr lang="ru-RU" sz="2000" b="1" dirty="0"/>
            <a:t>,</a:t>
          </a:r>
          <a:r>
            <a:rPr lang="ru-RU" sz="2000" b="1" dirty="0" smtClean="0"/>
            <a:t>6</a:t>
          </a:r>
          <a:endParaRPr lang="ru-RU" sz="20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0.79835</cdr:x>
      <cdr:y>0.57708</cdr:y>
    </cdr:from>
    <cdr:to>
      <cdr:x>0.87883</cdr:x>
      <cdr:y>0.6563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 rot="10800000" flipV="1">
          <a:off x="9733476" y="3957638"/>
          <a:ext cx="981188" cy="5432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155,1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0.54673</cdr:x>
      <cdr:y>0.57706</cdr:y>
    </cdr:from>
    <cdr:to>
      <cdr:x>0.78452</cdr:x>
      <cdr:y>0.65562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665751" y="3957486"/>
          <a:ext cx="2899163" cy="53879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Чистая страна</a:t>
          </a:r>
        </a:p>
      </cdr:txBody>
    </cdr:sp>
  </cdr:relSizeAnchor>
  <cdr:relSizeAnchor xmlns:cdr="http://schemas.openxmlformats.org/drawingml/2006/chartDrawing">
    <cdr:from>
      <cdr:x>0.54391</cdr:x>
      <cdr:y>0.71153</cdr:y>
    </cdr:from>
    <cdr:to>
      <cdr:x>0.78333</cdr:x>
      <cdr:y>0.86349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31323" y="4879664"/>
          <a:ext cx="2919077" cy="1042163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Комплексная система обращения с ТКО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0.79799</cdr:x>
      <cdr:y>0.71111</cdr:y>
    </cdr:from>
    <cdr:to>
      <cdr:x>0.87846</cdr:x>
      <cdr:y>0.86319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 rot="10800000" flipV="1">
          <a:off x="9729054" y="4876800"/>
          <a:ext cx="981189" cy="10429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Times New Roman" pitchFamily="18" charset="0"/>
              <a:ea typeface="Roboto" pitchFamily="2" charset="0"/>
              <a:cs typeface="Times New Roman" pitchFamily="18" charset="0"/>
            </a:rPr>
            <a:t>-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0.38179</cdr:x>
      <cdr:y>0.2261</cdr:y>
    </cdr:from>
    <cdr:to>
      <cdr:x>0.60119</cdr:x>
      <cdr:y>0.32528</cdr:y>
    </cdr:to>
    <cdr:sp macro="" textlink="">
      <cdr:nvSpPr>
        <cdr:cNvPr id="13" name="Выноска 1 12"/>
        <cdr:cNvSpPr/>
      </cdr:nvSpPr>
      <cdr:spPr>
        <a:xfrm xmlns:a="http://schemas.openxmlformats.org/drawingml/2006/main">
          <a:off x="4654807" y="1550580"/>
          <a:ext cx="2674907" cy="680177"/>
        </a:xfrm>
        <a:prstGeom xmlns:a="http://schemas.openxmlformats.org/drawingml/2006/main" prst="borderCallout1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освоено </a:t>
          </a:r>
          <a:r>
            <a: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32,9% </a:t>
          </a:r>
          <a:endParaRPr lang="ru-RU" sz="24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90,966 млн. руб</a:t>
          </a:r>
          <a:r>
            <a:rPr lang="ru-RU" sz="2400" dirty="0" smtClean="0">
              <a:solidFill>
                <a:srgbClr val="FF0000"/>
              </a:solidFill>
            </a:rPr>
            <a:t>. </a:t>
          </a:r>
          <a:endParaRPr lang="ru-RU" sz="2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0.00484</cdr:x>
      <cdr:y>0.01205</cdr:y>
    </cdr:from>
    <cdr:to>
      <cdr:x>0.11042</cdr:x>
      <cdr:y>0.14259</cdr:y>
    </cdr:to>
    <cdr:pic>
      <cdr:nvPicPr>
        <cdr:cNvPr id="14" name="Рисунок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8983" y="82633"/>
          <a:ext cx="1287217" cy="89526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0.19286</cdr:x>
      <cdr:y>0.02083</cdr:y>
    </cdr:from>
    <cdr:to>
      <cdr:x>0.88021</cdr:x>
      <cdr:y>0.15995</cdr:y>
    </cdr:to>
    <cdr:sp macro="" textlink="">
      <cdr:nvSpPr>
        <cdr:cNvPr id="16" name="TextBox 6"/>
        <cdr:cNvSpPr txBox="1"/>
      </cdr:nvSpPr>
      <cdr:spPr>
        <a:xfrm xmlns:a="http://schemas.openxmlformats.org/drawingml/2006/main">
          <a:off x="2351314" y="142852"/>
          <a:ext cx="8380206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Бюджет национального проекта «Экология»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в 2021 году</a:t>
          </a:r>
          <a:endParaRPr kumimoji="0" lang="ru-RU" sz="2800" b="1" i="0" u="none" strike="noStrike" kern="0" cap="none" spc="0" normalizeH="0" baseline="0" noProof="0" dirty="0">
            <a:ln>
              <a:noFill/>
            </a:ln>
            <a:solidFill>
              <a:srgbClr val="70AD47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0.84787</cdr:x>
      <cdr:y>0.00749</cdr:y>
    </cdr:from>
    <cdr:to>
      <cdr:x>1</cdr:x>
      <cdr:y>0.05939</cdr:y>
    </cdr:to>
    <cdr:pic>
      <cdr:nvPicPr>
        <cdr:cNvPr id="17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backgroundRemoval t="10000" b="90000" l="6180" r="92831">
                      <a14:foregroundMark x1="64215" y1="25161" x2="64339" y2="32903"/>
                      <a14:foregroundMark x1="71261" y1="29032" x2="71261" y2="29032"/>
                      <a14:foregroundMark x1="75216" y1="31613" x2="75216" y2="31613"/>
                      <a14:foregroundMark x1="79172" y1="28387" x2="79172" y2="28387"/>
                      <a14:foregroundMark x1="82880" y1="30968" x2="82880" y2="30968"/>
                      <a14:foregroundMark x1="87763" y1="37097" x2="87763" y2="37097"/>
                      <a14:foregroundMark x1="77256" y1="75806" x2="77256" y2="75806"/>
                      <a14:foregroundMark x1="79852" y1="75806" x2="79852" y2="75806"/>
                      <a14:foregroundMark x1="75464" y1="74839" x2="75464" y2="74839"/>
                      <a14:foregroundMark x1="71384" y1="73548" x2="71384" y2="73548"/>
                      <a14:foregroundMark x1="68603" y1="70323" x2="68603" y2="70323"/>
                      <a14:foregroundMark x1="65760" y1="74194" x2="65760" y2="74194"/>
                      <a14:foregroundMark x1="62855" y1="74839" x2="62855" y2="74839"/>
                      <a14:foregroundMark x1="57602" y1="73548" x2="57602" y2="73548"/>
                      <a14:foregroundMark x1="56428" y1="77097" x2="56428" y2="77097"/>
                      <a14:foregroundMark x1="52472" y1="77097" x2="52472" y2="77097"/>
                      <a14:foregroundMark x1="48764" y1="74839" x2="48764" y2="74839"/>
                      <a14:foregroundMark x1="46477" y1="75806" x2="46477" y2="75806"/>
                      <a14:foregroundMark x1="42274" y1="74839" x2="42274" y2="74839"/>
                      <a14:foregroundMark x1="39308" y1="73548" x2="39308" y2="73548"/>
                      <a14:foregroundMark x1="36341" y1="72258" x2="36341" y2="72258"/>
                      <a14:foregroundMark x1="33313" y1="73548" x2="33313" y2="73548"/>
                      <a14:foregroundMark x1="30593" y1="72903" x2="30593" y2="72903"/>
                      <a14:foregroundMark x1="27936" y1="72258" x2="27936" y2="72258"/>
                      <a14:foregroundMark x1="19345" y1="48387" x2="19345" y2="48387"/>
                      <a14:foregroundMark x1="18480" y1="52258" x2="17676" y2="52903"/>
                      <a14:foregroundMark x1="12608" y1="64194" x2="12732" y2="59032"/>
                      <a14:foregroundMark x1="10816" y1="49677" x2="12176" y2="52258"/>
                      <a14:foregroundMark x1="28925" y1="37097" x2="28925" y2="37097"/>
                      <a14:foregroundMark x1="26638" y1="25161" x2="26638" y2="34194"/>
                      <a14:foregroundMark x1="31644" y1="35161" x2="32015" y2="40968"/>
                      <a14:foregroundMark x1="34302" y1="32903" x2="33560" y2="41613"/>
                      <a14:foregroundMark x1="36094" y1="34194" x2="35847" y2="42903"/>
                      <a14:foregroundMark x1="38566" y1="32903" x2="38690" y2="37742"/>
                      <a14:foregroundMark x1="41224" y1="35806" x2="41965" y2="45806"/>
                      <a14:foregroundMark x1="45426" y1="36452" x2="45674" y2="43548"/>
                      <a14:foregroundMark x1="50556" y1="36452" x2="50680" y2="46452"/>
                      <a14:foregroundMark x1="52719" y1="39032" x2="52967" y2="47097"/>
                      <a14:foregroundMark x1="57478" y1="35806" x2="57046" y2="41613"/>
                      <a14:foregroundMark x1="74351" y1="40323" x2="75216" y2="46452"/>
                      <a14:foregroundMark x1="73548" y1="73548" x2="72806" y2="75806"/>
                      <a14:foregroundMark x1="13103" y1="22903" x2="13473" y2="34194"/>
                      <a14:foregroundMark x1="53770" y1="72258" x2="53770" y2="75806"/>
                      <a14:foregroundMark x1="50803" y1="70968" x2="51174" y2="75806"/>
                      <a14:foregroundMark x1="40297" y1="71613" x2="40482" y2="74839"/>
                      <a14:foregroundMark x1="44685" y1="77742" x2="44685" y2="77742"/>
                      <a14:backgroundMark x1="54141" y1="32903" x2="54141" y2="32903"/>
                      <a14:backgroundMark x1="29975" y1="78387" x2="29975" y2="78387"/>
                      <a14:backgroundMark x1="38381" y1="77097" x2="38381" y2="77097"/>
                      <a14:backgroundMark x1="67676" y1="74839" x2="67676" y2="74839"/>
                      <a14:backgroundMark x1="64895" y1="74839" x2="64895" y2="74839"/>
                      <a14:backgroundMark x1="58467" y1="72258" x2="58467" y2="72258"/>
                      <a14:backgroundMark x1="54759" y1="77097" x2="54759" y2="77097"/>
                      <a14:backgroundMark x1="49382" y1="77097" x2="49382" y2="77097"/>
                      <a14:backgroundMark x1="78183" y1="77097" x2="78183" y2="77097"/>
                      <a14:backgroundMark x1="43758" y1="77097" x2="43758" y2="77097"/>
                      <a14:backgroundMark x1="70519" y1="72258" x2="70519" y2="72258"/>
                      <a14:backgroundMark x1="50556" y1="77097" x2="50556" y2="77097"/>
                    </a14:backgroundRemoval>
                  </a14:imgEffect>
                </a14:imgLayer>
              </a14:imgProps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10387980" y="51400"/>
          <a:ext cx="1854820" cy="35589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0.89157</cdr:x>
      <cdr:y>0.42917</cdr:y>
    </cdr:from>
    <cdr:to>
      <cdr:x>0.96899</cdr:x>
      <cdr:y>0.5434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10870021" y="2943248"/>
          <a:ext cx="943905" cy="783389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bg1"/>
              </a:solidFill>
              <a:latin typeface="Times New Roman" pitchFamily="18" charset="0"/>
              <a:ea typeface="Roboto" pitchFamily="2" charset="0"/>
              <a:cs typeface="Times New Roman" pitchFamily="18" charset="0"/>
            </a:rPr>
            <a:t>63,8% </a:t>
          </a:r>
        </a:p>
      </cdr:txBody>
    </cdr:sp>
  </cdr:relSizeAnchor>
  <cdr:relSizeAnchor xmlns:cdr="http://schemas.openxmlformats.org/drawingml/2006/chartDrawing">
    <cdr:from>
      <cdr:x>0.89098</cdr:x>
      <cdr:y>0.57639</cdr:y>
    </cdr:from>
    <cdr:to>
      <cdr:x>0.9684</cdr:x>
      <cdr:y>0.65556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0862820" y="3952875"/>
          <a:ext cx="943931" cy="54292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ea typeface="Roboto" pitchFamily="2" charset="0"/>
              <a:cs typeface="Times New Roman" pitchFamily="18" charset="0"/>
            </a:rPr>
            <a:t>9 %</a:t>
          </a:r>
          <a:endParaRPr lang="ru-RU" sz="2400" b="1" dirty="0">
            <a:latin typeface="Times New Roman" pitchFamily="18" charset="0"/>
            <a:ea typeface="Roboto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0.89129</cdr:x>
      <cdr:y>0.71076</cdr:y>
    </cdr:from>
    <cdr:to>
      <cdr:x>0.96872</cdr:x>
      <cdr:y>0.8625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10866656" y="4874419"/>
          <a:ext cx="943929" cy="104060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latin typeface="Times New Roman" pitchFamily="18" charset="0"/>
              <a:ea typeface="Roboto" pitchFamily="2" charset="0"/>
              <a:cs typeface="Times New Roman" pitchFamily="18" charset="0"/>
            </a:rPr>
            <a:t>-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D52D-64B6-4EBC-95D0-C33835C4D63F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ACD3-3A56-4A8A-9239-144810994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7EEB-9951-4E53-8176-2ED9E1ECB1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2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2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DFAF-E5A9-40A1-A5A7-70E8303E7FB3}" type="datetimeFigureOut">
              <a:rPr lang="ru-RU" smtClean="0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2552-C170-496E-A9E0-C8291B45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2170065" cy="18130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78" y="1609661"/>
            <a:ext cx="65215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ХОДЕ РЕАЛИЗАЦИИ</a:t>
            </a:r>
          </a:p>
          <a:p>
            <a:pPr algn="ctr"/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«ЭКОЛОГИЯ»</a:t>
            </a:r>
            <a:endParaRPr lang="ru-RU" sz="5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80" r="92831">
                        <a14:foregroundMark x1="64215" y1="25161" x2="64339" y2="32903"/>
                        <a14:foregroundMark x1="71261" y1="29032" x2="71261" y2="29032"/>
                        <a14:foregroundMark x1="75216" y1="31613" x2="75216" y2="31613"/>
                        <a14:foregroundMark x1="79172" y1="28387" x2="79172" y2="28387"/>
                        <a14:foregroundMark x1="82880" y1="30968" x2="82880" y2="30968"/>
                        <a14:foregroundMark x1="87763" y1="37097" x2="87763" y2="37097"/>
                        <a14:foregroundMark x1="77256" y1="75806" x2="77256" y2="75806"/>
                        <a14:foregroundMark x1="79852" y1="75806" x2="79852" y2="75806"/>
                        <a14:foregroundMark x1="75464" y1="74839" x2="75464" y2="74839"/>
                        <a14:foregroundMark x1="71384" y1="73548" x2="71384" y2="73548"/>
                        <a14:foregroundMark x1="68603" y1="70323" x2="68603" y2="70323"/>
                        <a14:foregroundMark x1="65760" y1="74194" x2="65760" y2="74194"/>
                        <a14:foregroundMark x1="62855" y1="74839" x2="62855" y2="74839"/>
                        <a14:foregroundMark x1="57602" y1="73548" x2="57602" y2="73548"/>
                        <a14:foregroundMark x1="56428" y1="77097" x2="56428" y2="77097"/>
                        <a14:foregroundMark x1="52472" y1="77097" x2="52472" y2="77097"/>
                        <a14:foregroundMark x1="48764" y1="74839" x2="48764" y2="74839"/>
                        <a14:foregroundMark x1="46477" y1="75806" x2="46477" y2="75806"/>
                        <a14:foregroundMark x1="42274" y1="74839" x2="42274" y2="74839"/>
                        <a14:foregroundMark x1="39308" y1="73548" x2="39308" y2="73548"/>
                        <a14:foregroundMark x1="36341" y1="72258" x2="36341" y2="72258"/>
                        <a14:foregroundMark x1="33313" y1="73548" x2="33313" y2="73548"/>
                        <a14:foregroundMark x1="30593" y1="72903" x2="30593" y2="72903"/>
                        <a14:foregroundMark x1="27936" y1="72258" x2="27936" y2="72258"/>
                        <a14:foregroundMark x1="19345" y1="48387" x2="19345" y2="48387"/>
                        <a14:foregroundMark x1="18480" y1="52258" x2="17676" y2="52903"/>
                        <a14:foregroundMark x1="12608" y1="64194" x2="12732" y2="59032"/>
                        <a14:foregroundMark x1="10816" y1="49677" x2="12176" y2="52258"/>
                        <a14:foregroundMark x1="28925" y1="37097" x2="28925" y2="37097"/>
                        <a14:foregroundMark x1="26638" y1="25161" x2="26638" y2="34194"/>
                        <a14:foregroundMark x1="31644" y1="35161" x2="32015" y2="40968"/>
                        <a14:foregroundMark x1="34302" y1="32903" x2="33560" y2="41613"/>
                        <a14:foregroundMark x1="36094" y1="34194" x2="35847" y2="42903"/>
                        <a14:foregroundMark x1="38566" y1="32903" x2="38690" y2="37742"/>
                        <a14:foregroundMark x1="41224" y1="35806" x2="41965" y2="45806"/>
                        <a14:foregroundMark x1="45426" y1="36452" x2="45674" y2="43548"/>
                        <a14:foregroundMark x1="50556" y1="36452" x2="50680" y2="46452"/>
                        <a14:foregroundMark x1="52719" y1="39032" x2="52967" y2="47097"/>
                        <a14:foregroundMark x1="57478" y1="35806" x2="57046" y2="41613"/>
                        <a14:foregroundMark x1="74351" y1="40323" x2="75216" y2="46452"/>
                        <a14:foregroundMark x1="73548" y1="73548" x2="72806" y2="75806"/>
                        <a14:foregroundMark x1="13103" y1="22903" x2="13473" y2="34194"/>
                        <a14:foregroundMark x1="53770" y1="72258" x2="53770" y2="75806"/>
                        <a14:foregroundMark x1="50803" y1="70968" x2="51174" y2="75806"/>
                        <a14:foregroundMark x1="40297" y1="71613" x2="40482" y2="74839"/>
                        <a14:foregroundMark x1="44685" y1="77742" x2="44685" y2="77742"/>
                        <a14:backgroundMark x1="54141" y1="32903" x2="54141" y2="32903"/>
                        <a14:backgroundMark x1="29975" y1="78387" x2="29975" y2="78387"/>
                        <a14:backgroundMark x1="38381" y1="77097" x2="38381" y2="77097"/>
                        <a14:backgroundMark x1="67676" y1="74839" x2="67676" y2="74839"/>
                        <a14:backgroundMark x1="64895" y1="74839" x2="64895" y2="74839"/>
                        <a14:backgroundMark x1="58467" y1="72258" x2="58467" y2="72258"/>
                        <a14:backgroundMark x1="54759" y1="77097" x2="54759" y2="77097"/>
                        <a14:backgroundMark x1="49382" y1="77097" x2="49382" y2="77097"/>
                        <a14:backgroundMark x1="78183" y1="77097" x2="78183" y2="77097"/>
                        <a14:backgroundMark x1="43758" y1="77097" x2="43758" y2="77097"/>
                        <a14:backgroundMark x1="70519" y1="72258" x2="70519" y2="72258"/>
                        <a14:backgroundMark x1="50556" y1="77097" x2="50556" y2="770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786222" y="600"/>
            <a:ext cx="6405778" cy="1229110"/>
          </a:xfrm>
          <a:prstGeom prst="rect">
            <a:avLst/>
          </a:prstGeom>
        </p:spPr>
      </p:pic>
      <p:pic>
        <p:nvPicPr>
          <p:cNvPr id="2051" name="Picture 3" descr="C:\Users\user\Pictures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39" y="1694013"/>
            <a:ext cx="5024389" cy="33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655" y="6079289"/>
            <a:ext cx="4285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 Посадка лесных культур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Pictures\8bLjIvQot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" y="1752616"/>
            <a:ext cx="6483519" cy="43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3593" y="948690"/>
            <a:ext cx="4620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лесовосстановительных работ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Минприроды Республики Тыва от 11 января 2021 г. № 7 до автономных учреждений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СпецЛХУ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доведены государственные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 состоянию на сегодняшний день лесовосстановительные работы проведены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702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остальная часть искусственного восстановления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118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га будут проведены в сентябре (текущего года)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них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Кызылским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лесничеством обеспечена посадка саженцев на территории 90 га,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Тандинским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50 га,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Балгазынским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350 га,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Туранским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80 га,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Каа-Хемским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56 га,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Шагонарским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50 га, Тес-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Хемским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26 га.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Работы по естественному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лесовосстановлению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будут проведены до конца октября месяца.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естественному возобновлению леса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выполнены на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га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Тоджинским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лесничеством.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710" y="150902"/>
            <a:ext cx="11488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УВЕЛИЧЕНИЕ ПЛОЩАДИ ЛЕСОВОССТАНОВЛЕНИЯ, ПОВЫШЕНИЕ КАЧЕСТВА И ЭФФЕКТИВНОСТИ РАБОТ ПО ЛЕСОВОССТАНОВЛЕНИЮ НА ЛЕСНЫХ УЧАСТКАХ НЕПЕРЕДАННЫХ В АРЕНДУ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2134213" cy="1783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1510" y="1491677"/>
            <a:ext cx="65215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/>
            <a:endParaRPr lang="ru-RU" sz="3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СИСТЕМА ОБРАЩЕНИЯ С ТВЕРДЫМИ КОММУНАЛЬНЫМИ ОТХОДАМИ»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Т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29" y="1538068"/>
            <a:ext cx="5331350" cy="4000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6746" y="536028"/>
            <a:ext cx="10783614" cy="5379962"/>
            <a:chOff x="1440909" y="1248358"/>
            <a:chExt cx="8609242" cy="39238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18625" y="1248358"/>
              <a:ext cx="7632848" cy="336714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РЕГИОНАЛЬНЫЙ ОПЕРАТОР ПО ОБРАЩЕНИЮ С ТКО  </a:t>
              </a:r>
            </a:p>
          </p:txBody>
        </p:sp>
        <p:pic>
          <p:nvPicPr>
            <p:cNvPr id="4" name="Picture 4" descr="C:\Users\Марина\Desktop\суббота\с замечаниями - секретариата\104237_origin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581" y="1968432"/>
              <a:ext cx="2202009" cy="15414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158635" y="1949329"/>
              <a:ext cx="3173040" cy="114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назначен </a:t>
              </a:r>
            </a:p>
            <a:p>
              <a:pPr algn="ctr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21 апреля 2020 г. </a:t>
              </a:r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региональным оператором по обращению с ТКО 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05210" y="4075559"/>
              <a:ext cx="3031931" cy="87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заключено</a:t>
              </a: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653  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договора,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них 363 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sz="2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юр.лицами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 ИП,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290</a:t>
              </a:r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физ.лицами  </a:t>
              </a:r>
            </a:p>
          </p:txBody>
        </p:sp>
        <p:pic>
          <p:nvPicPr>
            <p:cNvPr id="7" name="Picture 5" descr="C:\Users\Марина\Desktop\суббота\с замечаниями - секретариата\Travel Policy Jan 1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858" y="4122927"/>
              <a:ext cx="1049292" cy="1049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Марина\Desktop\суббота\с замечаниями - секретариата\2_p84VyFA8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09" y="3914633"/>
              <a:ext cx="2428644" cy="1257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:\Users\Марина\Desktop\суббота\с замечаниями - секретариата\1568787748_img_168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7037" y="1784729"/>
              <a:ext cx="2093114" cy="15698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9" y="376197"/>
            <a:ext cx="1287232" cy="8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1721785" cy="143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5100" y="128243"/>
            <a:ext cx="567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СИСТЕМА ОБРАЩЕНИЯ С ТКО»</a:t>
            </a:r>
            <a:endParaRPr lang="ru-RU" sz="1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8373" y="1023008"/>
            <a:ext cx="987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обращение с отходами производства и потребления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твердыми коммунальными отходами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23897"/>
              </p:ext>
            </p:extLst>
          </p:nvPr>
        </p:nvGraphicFramePr>
        <p:xfrm>
          <a:off x="1618094" y="2335108"/>
          <a:ext cx="9794011" cy="3108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20826">
                  <a:extLst>
                    <a:ext uri="{9D8B030D-6E8A-4147-A177-3AD203B41FA5}">
                      <a16:colId xmlns="" xmlns:a16="http://schemas.microsoft.com/office/drawing/2014/main" val="77340994"/>
                    </a:ext>
                  </a:extLst>
                </a:gridCol>
                <a:gridCol w="754753">
                  <a:extLst>
                    <a:ext uri="{9D8B030D-6E8A-4147-A177-3AD203B41FA5}">
                      <a16:colId xmlns="" xmlns:a16="http://schemas.microsoft.com/office/drawing/2014/main" val="2099262287"/>
                    </a:ext>
                  </a:extLst>
                </a:gridCol>
                <a:gridCol w="880545">
                  <a:extLst>
                    <a:ext uri="{9D8B030D-6E8A-4147-A177-3AD203B41FA5}">
                      <a16:colId xmlns="" xmlns:a16="http://schemas.microsoft.com/office/drawing/2014/main" val="927174652"/>
                    </a:ext>
                  </a:extLst>
                </a:gridCol>
                <a:gridCol w="739028">
                  <a:extLst>
                    <a:ext uri="{9D8B030D-6E8A-4147-A177-3AD203B41FA5}">
                      <a16:colId xmlns="" xmlns:a16="http://schemas.microsoft.com/office/drawing/2014/main" val="3342664991"/>
                    </a:ext>
                  </a:extLst>
                </a:gridCol>
                <a:gridCol w="179916">
                  <a:extLst>
                    <a:ext uri="{9D8B030D-6E8A-4147-A177-3AD203B41FA5}">
                      <a16:colId xmlns="" xmlns:a16="http://schemas.microsoft.com/office/drawing/2014/main" val="2363823486"/>
                    </a:ext>
                  </a:extLst>
                </a:gridCol>
                <a:gridCol w="918943">
                  <a:extLst>
                    <a:ext uri="{9D8B030D-6E8A-4147-A177-3AD203B41FA5}">
                      <a16:colId xmlns="" xmlns:a16="http://schemas.microsoft.com/office/drawing/2014/main" val="2803364779"/>
                    </a:ext>
                  </a:extLst>
                </a:gridCol>
              </a:tblGrid>
              <a:tr h="2007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показателей, шт.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704846"/>
                  </a:ext>
                </a:extLst>
              </a:tr>
              <a:tr h="283242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02511"/>
                  </a:ext>
                </a:extLst>
              </a:tr>
              <a:tr h="4407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направленных на захоронение твердых коммунальных отходов, в том числе прошедших обработку (сортировку), в общей массе образованных твердых коммунальных отходов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0258947"/>
                  </a:ext>
                </a:extLst>
              </a:tr>
              <a:tr h="61707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разработанных электронных моделей территориальных схем обращения с отходами, в том числе с ТКО, в субъектах Российской Федерации», %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6106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77653" y="308610"/>
            <a:ext cx="11374530" cy="6101768"/>
            <a:chOff x="0" y="308610"/>
            <a:chExt cx="12192000" cy="630611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6166"/>
              <a:ext cx="12192000" cy="55685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653" y="308610"/>
              <a:ext cx="11360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Электронная модель территориальной схемы обращения с отходами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0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86" y="128243"/>
            <a:ext cx="889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r"/>
            <a:r>
              <a:rPr lang="ru-RU" sz="1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СИСТЕМА ОБРАЩЕНИЯ С ТКО»</a:t>
            </a:r>
            <a:endParaRPr lang="ru-RU" sz="1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15766"/>
            <a:ext cx="1721785" cy="143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9692" y="5280847"/>
            <a:ext cx="417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Экосетки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пластика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836D~1\AppData\Local\Temp\Rar$DIa5080.32880\IMG_29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1817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Pictures\ZFajhUFytJ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74" y="1824043"/>
            <a:ext cx="4570765" cy="34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80748" y="5267691"/>
            <a:ext cx="416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Контейнеры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сбора ТКО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2134213" cy="1783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569" y="2411845"/>
            <a:ext cx="65215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5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«ЧИСТАЯ СТРАНА»</a:t>
            </a:r>
            <a:endParaRPr lang="ru-RU" sz="5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80" y="664715"/>
            <a:ext cx="4801087" cy="47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1721785" cy="143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7141" y="128243"/>
            <a:ext cx="495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«ЧИСТАЯ СТРАНА»</a:t>
            </a:r>
            <a:endParaRPr lang="ru-RU" sz="1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761" y="747369"/>
            <a:ext cx="9976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обращение с отходами производства и потребления,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ликвидацию всех выявленных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несанкционированных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свалок в границах городов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79089"/>
              </p:ext>
            </p:extLst>
          </p:nvPr>
        </p:nvGraphicFramePr>
        <p:xfrm>
          <a:off x="993228" y="1962918"/>
          <a:ext cx="10704786" cy="38931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21204">
                  <a:extLst>
                    <a:ext uri="{9D8B030D-6E8A-4147-A177-3AD203B41FA5}">
                      <a16:colId xmlns="" xmlns:a16="http://schemas.microsoft.com/office/drawing/2014/main" val="77340994"/>
                    </a:ext>
                  </a:extLst>
                </a:gridCol>
                <a:gridCol w="904007">
                  <a:extLst>
                    <a:ext uri="{9D8B030D-6E8A-4147-A177-3AD203B41FA5}">
                      <a16:colId xmlns="" xmlns:a16="http://schemas.microsoft.com/office/drawing/2014/main" val="2099262287"/>
                    </a:ext>
                  </a:extLst>
                </a:gridCol>
                <a:gridCol w="1046280">
                  <a:extLst>
                    <a:ext uri="{9D8B030D-6E8A-4147-A177-3AD203B41FA5}">
                      <a16:colId xmlns="" xmlns:a16="http://schemas.microsoft.com/office/drawing/2014/main" val="927174652"/>
                    </a:ext>
                  </a:extLst>
                </a:gridCol>
                <a:gridCol w="987819">
                  <a:extLst>
                    <a:ext uri="{9D8B030D-6E8A-4147-A177-3AD203B41FA5}">
                      <a16:colId xmlns="" xmlns:a16="http://schemas.microsoft.com/office/drawing/2014/main" val="3342664991"/>
                    </a:ext>
                  </a:extLst>
                </a:gridCol>
                <a:gridCol w="1245476">
                  <a:extLst>
                    <a:ext uri="{9D8B030D-6E8A-4147-A177-3AD203B41FA5}">
                      <a16:colId xmlns="" xmlns:a16="http://schemas.microsoft.com/office/drawing/2014/main" val="2363823486"/>
                    </a:ext>
                  </a:extLst>
                </a:gridCol>
              </a:tblGrid>
              <a:tr h="57079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показателей, шт.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704846"/>
                  </a:ext>
                </a:extLst>
              </a:tr>
              <a:tr h="486684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июля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02511"/>
                  </a:ext>
                </a:extLst>
              </a:tr>
              <a:tr h="6813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ликвидированных наиболее опасных объектов накопленного вреда окружающей среде, в том числе находящихся в собственности РФ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54276833"/>
                  </a:ext>
                </a:extLst>
              </a:tr>
              <a:tr h="1070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ущерба, тыс. чел.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1894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2104" y="128243"/>
            <a:ext cx="480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«ЧИСТАЯ СТРАНА»</a:t>
            </a:r>
            <a:endParaRPr lang="ru-RU" sz="1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1721785" cy="1438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89" y="505741"/>
            <a:ext cx="8725801" cy="616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8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ocuments\ПРОЕКТЫ\РЕГ. ПРОЕКТЫ\чистая страна\фотографии Тувакобальт\с квадракоптера\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4333"/>
          <a:stretch/>
        </p:blipFill>
        <p:spPr bwMode="auto">
          <a:xfrm>
            <a:off x="1557617" y="720090"/>
            <a:ext cx="9076765" cy="600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37" y="220623"/>
            <a:ext cx="8933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Рекультивация отходов комбината «Тувакобальт»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" y="220623"/>
            <a:ext cx="1287232" cy="8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" y="13484"/>
            <a:ext cx="10913807" cy="64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ПРОЕКТЫ\РЕГ. ПРОЕКТЫ\чистая страна\фотографии Тувакобальт\19.05.2021\IMG_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" y="3440429"/>
            <a:ext cx="4748213" cy="316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ocuments\ПРОЕКТЫ\РЕГ. ПРОЕКТЫ\чистая страна\фотографии Тувакобальт\19.05.2021\IMG_24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/>
          <a:stretch/>
        </p:blipFill>
        <p:spPr bwMode="auto">
          <a:xfrm>
            <a:off x="5598795" y="262888"/>
            <a:ext cx="5143500" cy="316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ocuments\ПРОЕКТЫ\РЕГ. ПРОЕКТЫ\чистая страна\фотографии Тувакобальт\19.05.2021\IMG_24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/>
          <a:stretch/>
        </p:blipFill>
        <p:spPr bwMode="auto">
          <a:xfrm>
            <a:off x="5600700" y="3429000"/>
            <a:ext cx="5143500" cy="317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ocuments\ПРОЕКТЫ\РЕГ. ПРОЕКТЫ\чистая страна\фотографии Тувакобальт\19.05.2021\IMG_2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" y="262889"/>
            <a:ext cx="4750118" cy="316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76" y="278654"/>
            <a:ext cx="1287232" cy="8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444" y="445136"/>
            <a:ext cx="11229277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на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квартал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по посадке лесных культур на площади 820 га;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специализированной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лесопожарной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техники приобретенной в рамках регионального проекта «Сохранение лесов» по лесохозяйственным учреждениям республики;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по рекультивации отходов комбината «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Тувакобальт».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332771"/>
            <a:ext cx="1287232" cy="8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4" y="442358"/>
            <a:ext cx="11660138" cy="60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134" y="442358"/>
            <a:ext cx="1147448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6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5838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4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1721785" cy="143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2879" y="226810"/>
            <a:ext cx="5762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</a:t>
            </a:r>
            <a:endParaRPr lang="ru-RU" sz="2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14080"/>
              </p:ext>
            </p:extLst>
          </p:nvPr>
        </p:nvGraphicFramePr>
        <p:xfrm>
          <a:off x="1446665" y="937621"/>
          <a:ext cx="9920273" cy="56914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90380">
                  <a:extLst>
                    <a:ext uri="{9D8B030D-6E8A-4147-A177-3AD203B41FA5}">
                      <a16:colId xmlns="" xmlns:a16="http://schemas.microsoft.com/office/drawing/2014/main" val="3223351402"/>
                    </a:ext>
                  </a:extLst>
                </a:gridCol>
                <a:gridCol w="4732999">
                  <a:extLst>
                    <a:ext uri="{9D8B030D-6E8A-4147-A177-3AD203B41FA5}">
                      <a16:colId xmlns="" xmlns:a16="http://schemas.microsoft.com/office/drawing/2014/main" val="77340994"/>
                    </a:ext>
                  </a:extLst>
                </a:gridCol>
                <a:gridCol w="827570">
                  <a:extLst>
                    <a:ext uri="{9D8B030D-6E8A-4147-A177-3AD203B41FA5}">
                      <a16:colId xmlns="" xmlns:a16="http://schemas.microsoft.com/office/drawing/2014/main" val="2099262287"/>
                    </a:ext>
                  </a:extLst>
                </a:gridCol>
                <a:gridCol w="867103">
                  <a:extLst>
                    <a:ext uri="{9D8B030D-6E8A-4147-A177-3AD203B41FA5}">
                      <a16:colId xmlns="" xmlns:a16="http://schemas.microsoft.com/office/drawing/2014/main" val="927174652"/>
                    </a:ext>
                  </a:extLst>
                </a:gridCol>
                <a:gridCol w="804042">
                  <a:extLst>
                    <a:ext uri="{9D8B030D-6E8A-4147-A177-3AD203B41FA5}">
                      <a16:colId xmlns="" xmlns:a16="http://schemas.microsoft.com/office/drawing/2014/main" val="3342664991"/>
                    </a:ext>
                  </a:extLst>
                </a:gridCol>
                <a:gridCol w="1198179">
                  <a:extLst>
                    <a:ext uri="{9D8B030D-6E8A-4147-A177-3AD203B41FA5}">
                      <a16:colId xmlns="" xmlns:a16="http://schemas.microsoft.com/office/drawing/2014/main" val="2363823486"/>
                    </a:ext>
                  </a:extLst>
                </a:gridCol>
              </a:tblGrid>
              <a:tr h="5707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показателей, шт.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704846"/>
                  </a:ext>
                </a:extLst>
              </a:tr>
              <a:tr h="486684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09 августа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02511"/>
                  </a:ext>
                </a:extLst>
              </a:tr>
              <a:tr h="6442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Сохранение лесов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площади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лесовосстановления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лесоразведения к площади вырубленных и погибших лесных насаждений,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6050,4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1488155"/>
                  </a:ext>
                </a:extLst>
              </a:tr>
              <a:tr h="891241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Чистая страна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качество жизни которого улучшится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ликвидацией наиболее опасных объектов накопленного вреда окружающей среде, в том числе находящихся в собственности Российской Федерации – 5 тыс. человек.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54276833"/>
                  </a:ext>
                </a:extLst>
              </a:tr>
              <a:tr h="578574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ликвидированных наиболее опасных объектов накопленного вреда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окружающей среде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18949008"/>
                  </a:ext>
                </a:extLst>
              </a:tr>
              <a:tr h="327000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система обращения с ТКО</a:t>
                      </a:r>
                    </a:p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разработанных электронных моделей  %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0100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направленных на захоронение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твердых коммунальных отходов, в том числе прошедших обработку (сортировку), в общей массе  образованных твердых коммунальных отходов – 100 %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80" r="92831">
                        <a14:foregroundMark x1="64215" y1="25161" x2="64339" y2="32903"/>
                        <a14:foregroundMark x1="71261" y1="29032" x2="71261" y2="29032"/>
                        <a14:foregroundMark x1="75216" y1="31613" x2="75216" y2="31613"/>
                        <a14:foregroundMark x1="79172" y1="28387" x2="79172" y2="28387"/>
                        <a14:foregroundMark x1="82880" y1="30968" x2="82880" y2="30968"/>
                        <a14:foregroundMark x1="87763" y1="37097" x2="87763" y2="37097"/>
                        <a14:foregroundMark x1="77256" y1="75806" x2="77256" y2="75806"/>
                        <a14:foregroundMark x1="79852" y1="75806" x2="79852" y2="75806"/>
                        <a14:foregroundMark x1="75464" y1="74839" x2="75464" y2="74839"/>
                        <a14:foregroundMark x1="71384" y1="73548" x2="71384" y2="73548"/>
                        <a14:foregroundMark x1="68603" y1="70323" x2="68603" y2="70323"/>
                        <a14:foregroundMark x1="65760" y1="74194" x2="65760" y2="74194"/>
                        <a14:foregroundMark x1="62855" y1="74839" x2="62855" y2="74839"/>
                        <a14:foregroundMark x1="57602" y1="73548" x2="57602" y2="73548"/>
                        <a14:foregroundMark x1="56428" y1="77097" x2="56428" y2="77097"/>
                        <a14:foregroundMark x1="52472" y1="77097" x2="52472" y2="77097"/>
                        <a14:foregroundMark x1="48764" y1="74839" x2="48764" y2="74839"/>
                        <a14:foregroundMark x1="46477" y1="75806" x2="46477" y2="75806"/>
                        <a14:foregroundMark x1="42274" y1="74839" x2="42274" y2="74839"/>
                        <a14:foregroundMark x1="39308" y1="73548" x2="39308" y2="73548"/>
                        <a14:foregroundMark x1="36341" y1="72258" x2="36341" y2="72258"/>
                        <a14:foregroundMark x1="33313" y1="73548" x2="33313" y2="73548"/>
                        <a14:foregroundMark x1="30593" y1="72903" x2="30593" y2="72903"/>
                        <a14:foregroundMark x1="27936" y1="72258" x2="27936" y2="72258"/>
                        <a14:foregroundMark x1="19345" y1="48387" x2="19345" y2="48387"/>
                        <a14:foregroundMark x1="18480" y1="52258" x2="17676" y2="52903"/>
                        <a14:foregroundMark x1="12608" y1="64194" x2="12732" y2="59032"/>
                        <a14:foregroundMark x1="10816" y1="49677" x2="12176" y2="52258"/>
                        <a14:foregroundMark x1="28925" y1="37097" x2="28925" y2="37097"/>
                        <a14:foregroundMark x1="26638" y1="25161" x2="26638" y2="34194"/>
                        <a14:foregroundMark x1="31644" y1="35161" x2="32015" y2="40968"/>
                        <a14:foregroundMark x1="34302" y1="32903" x2="33560" y2="41613"/>
                        <a14:foregroundMark x1="36094" y1="34194" x2="35847" y2="42903"/>
                        <a14:foregroundMark x1="38566" y1="32903" x2="38690" y2="37742"/>
                        <a14:foregroundMark x1="41224" y1="35806" x2="41965" y2="45806"/>
                        <a14:foregroundMark x1="45426" y1="36452" x2="45674" y2="43548"/>
                        <a14:foregroundMark x1="50556" y1="36452" x2="50680" y2="46452"/>
                        <a14:foregroundMark x1="52719" y1="39032" x2="52967" y2="47097"/>
                        <a14:foregroundMark x1="57478" y1="35806" x2="57046" y2="41613"/>
                        <a14:foregroundMark x1="74351" y1="40323" x2="75216" y2="46452"/>
                        <a14:foregroundMark x1="73548" y1="73548" x2="72806" y2="75806"/>
                        <a14:foregroundMark x1="13103" y1="22903" x2="13473" y2="34194"/>
                        <a14:foregroundMark x1="53770" y1="72258" x2="53770" y2="75806"/>
                        <a14:foregroundMark x1="50803" y1="70968" x2="51174" y2="75806"/>
                        <a14:foregroundMark x1="40297" y1="71613" x2="40482" y2="74839"/>
                        <a14:foregroundMark x1="44685" y1="77742" x2="44685" y2="77742"/>
                        <a14:backgroundMark x1="54141" y1="32903" x2="54141" y2="32903"/>
                        <a14:backgroundMark x1="29975" y1="78387" x2="29975" y2="78387"/>
                        <a14:backgroundMark x1="38381" y1="77097" x2="38381" y2="77097"/>
                        <a14:backgroundMark x1="67676" y1="74839" x2="67676" y2="74839"/>
                        <a14:backgroundMark x1="64895" y1="74839" x2="64895" y2="74839"/>
                        <a14:backgroundMark x1="58467" y1="72258" x2="58467" y2="72258"/>
                        <a14:backgroundMark x1="54759" y1="77097" x2="54759" y2="77097"/>
                        <a14:backgroundMark x1="49382" y1="77097" x2="49382" y2="77097"/>
                        <a14:backgroundMark x1="78183" y1="77097" x2="78183" y2="77097"/>
                        <a14:backgroundMark x1="43758" y1="77097" x2="43758" y2="77097"/>
                        <a14:backgroundMark x1="70519" y1="72258" x2="70519" y2="72258"/>
                        <a14:backgroundMark x1="50556" y1="77097" x2="50556" y2="770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337180" y="600"/>
            <a:ext cx="1854820" cy="3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917" l="10000" r="90000">
                        <a14:foregroundMark x1="75469" y1="31944" x2="75469" y2="31944"/>
                        <a14:foregroundMark x1="72109" y1="27778" x2="72109" y2="27778"/>
                        <a14:foregroundMark x1="80859" y1="76111" x2="80859" y2="76111"/>
                        <a14:foregroundMark x1="79688" y1="82639" x2="79688" y2="82639"/>
                        <a14:foregroundMark x1="76953" y1="85139" x2="76953" y2="85139"/>
                        <a14:foregroundMark x1="73516" y1="85833" x2="73516" y2="85833"/>
                        <a14:foregroundMark x1="75859" y1="77917" x2="75859" y2="77917"/>
                        <a14:foregroundMark x1="73672" y1="80278" x2="73672" y2="80278"/>
                        <a14:foregroundMark x1="71328" y1="82639" x2="71328" y2="82639"/>
                        <a14:foregroundMark x1="71172" y1="78611" x2="71172" y2="78611"/>
                        <a14:foregroundMark x1="44531" y1="12917" x2="44531" y2="12917"/>
                        <a14:foregroundMark x1="40469" y1="13333" x2="40469" y2="13333"/>
                        <a14:foregroundMark x1="36406" y1="17778" x2="36406" y2="17778"/>
                        <a14:foregroundMark x1="37188" y1="22639" x2="37188" y2="22639"/>
                        <a14:foregroundMark x1="40313" y1="20139" x2="40313" y2="20139"/>
                        <a14:foregroundMark x1="43750" y1="31250" x2="43750" y2="31250"/>
                        <a14:foregroundMark x1="40469" y1="30556" x2="40469" y2="30556"/>
                        <a14:foregroundMark x1="53125" y1="31944" x2="53125" y2="31944"/>
                        <a14:foregroundMark x1="59531" y1="31944" x2="59531" y2="31944"/>
                        <a14:foregroundMark x1="21406" y1="45000" x2="21406" y2="45000"/>
                        <a14:foregroundMark x1="22422" y1="51667" x2="22422" y2="51667"/>
                        <a14:foregroundMark x1="20469" y1="54444" x2="20469" y2="54444"/>
                        <a14:foregroundMark x1="20625" y1="62639" x2="20625" y2="62639"/>
                        <a14:foregroundMark x1="24141" y1="63056" x2="24141" y2="63056"/>
                        <a14:backgroundMark x1="34844" y1="37083" x2="34844" y2="37083"/>
                        <a14:backgroundMark x1="30781" y1="73750" x2="30781" y2="73750"/>
                        <a14:backgroundMark x1="30547" y1="70972" x2="30547" y2="70972"/>
                        <a14:backgroundMark x1="26875" y1="74444" x2="26875" y2="74444"/>
                        <a14:backgroundMark x1="65313" y1="31250" x2="65313" y2="31250"/>
                        <a14:backgroundMark x1="71328" y1="59861" x2="71328" y2="59861"/>
                        <a14:backgroundMark x1="75469" y1="71667" x2="75469" y2="71667"/>
                        <a14:backgroundMark x1="62969" y1="23611" x2="62969" y2="2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81" y="1700853"/>
            <a:ext cx="6680818" cy="3757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2134213" cy="1783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78" y="1470818"/>
            <a:ext cx="6521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</a:t>
            </a:r>
          </a:p>
          <a:p>
            <a:pPr algn="ctr"/>
            <a:endParaRPr lang="ru-RU" sz="30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ЛЕСОВ»</a:t>
            </a:r>
            <a:endParaRPr lang="ru-RU" sz="5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" y="0"/>
            <a:ext cx="1721785" cy="143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2104" y="128243"/>
            <a:ext cx="480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15171"/>
              </p:ext>
            </p:extLst>
          </p:nvPr>
        </p:nvGraphicFramePr>
        <p:xfrm>
          <a:off x="1605779" y="1831067"/>
          <a:ext cx="9475489" cy="19538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24167">
                  <a:extLst>
                    <a:ext uri="{9D8B030D-6E8A-4147-A177-3AD203B41FA5}">
                      <a16:colId xmlns="" xmlns:a16="http://schemas.microsoft.com/office/drawing/2014/main" val="77340994"/>
                    </a:ext>
                  </a:extLst>
                </a:gridCol>
                <a:gridCol w="728272">
                  <a:extLst>
                    <a:ext uri="{9D8B030D-6E8A-4147-A177-3AD203B41FA5}">
                      <a16:colId xmlns="" xmlns:a16="http://schemas.microsoft.com/office/drawing/2014/main" val="2099262287"/>
                    </a:ext>
                  </a:extLst>
                </a:gridCol>
                <a:gridCol w="849648">
                  <a:extLst>
                    <a:ext uri="{9D8B030D-6E8A-4147-A177-3AD203B41FA5}">
                      <a16:colId xmlns="" xmlns:a16="http://schemas.microsoft.com/office/drawing/2014/main" val="927174652"/>
                    </a:ext>
                  </a:extLst>
                </a:gridCol>
                <a:gridCol w="713098">
                  <a:extLst>
                    <a:ext uri="{9D8B030D-6E8A-4147-A177-3AD203B41FA5}">
                      <a16:colId xmlns="" xmlns:a16="http://schemas.microsoft.com/office/drawing/2014/main" val="3342664991"/>
                    </a:ext>
                  </a:extLst>
                </a:gridCol>
                <a:gridCol w="1060304">
                  <a:extLst>
                    <a:ext uri="{9D8B030D-6E8A-4147-A177-3AD203B41FA5}">
                      <a16:colId xmlns="" xmlns:a16="http://schemas.microsoft.com/office/drawing/2014/main" val="2363823486"/>
                    </a:ext>
                  </a:extLst>
                </a:gridCol>
              </a:tblGrid>
              <a:tr h="3295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704846"/>
                  </a:ext>
                </a:extLst>
              </a:tr>
              <a:tr h="646668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августа 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302511"/>
                  </a:ext>
                </a:extLst>
              </a:tr>
              <a:tr h="73464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площади </a:t>
                      </a:r>
                      <a:r>
                        <a:rPr lang="ru-RU" sz="18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лесовосстановления</a:t>
                      </a: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лесоразведения к площади вырубленных и погибших лесных насаждений, %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6050,4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1148815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5779" y="763273"/>
            <a:ext cx="1000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обеспечение баланса выбытия и воспроизводства лесов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 соотношении 100% к 2024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98" y="4198637"/>
            <a:ext cx="3895269" cy="243075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605779" y="3829305"/>
            <a:ext cx="766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федеральный бюджет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(млн. руб.)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500" y="5613024"/>
            <a:ext cx="557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09 августа 2021 г. кассовое исполнение проекта составляет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63,8% </a:t>
            </a:r>
          </a:p>
        </p:txBody>
      </p:sp>
    </p:spTree>
    <p:extLst>
      <p:ext uri="{BB962C8B-B14F-4D97-AF65-F5344CB8AC3E}">
        <p14:creationId xmlns:p14="http://schemas.microsoft.com/office/powerpoint/2010/main" val="2859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09532" y="6048002"/>
            <a:ext cx="53329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1. Гусеничные трактора Агромаш</a:t>
            </a:r>
            <a:r>
              <a:rPr lang="ru-RU" alt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-90ТГ 2047А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назначения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Pictures\FaQPqH-RCV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2089628"/>
            <a:ext cx="7237063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5723" y="2262351"/>
            <a:ext cx="3519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г. приобретены 4 гусеничных трактора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Агромаш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 ТГ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2047А.</a:t>
            </a:r>
          </a:p>
          <a:p>
            <a:pPr hangingPunct="0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распределена по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Каа-Хемскому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Тоджинскому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Шагонарскому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Кызылскому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лесничествам.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700" y="457200"/>
            <a:ext cx="10749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ОСНАЩЕНИЕ УЧРЕЖДЕНИЙ ВЫПОЛНЯЮЩИХ МЕРОПРИЯТИЯ ПО ВОСПРОИЗВОДСТВУ ЛЕСОВ СПЕЦИАЛИЗИРОВАННОЙ ТЕХНИКОЙ ДЛЯ ПРОВЕДЕНИЯ КОМПЛЕКСА МЕРОПРИЯТИЙ ПО ЛЕСОВОССТАНОВЛЕНИЮ И ЛЕСОРАЗВЕДЕНИЮ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eGgPbNvXq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" y="2129050"/>
            <a:ext cx="6400801" cy="43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ZC8KFZ_PO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2129050"/>
            <a:ext cx="4502979" cy="43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04" y="282391"/>
            <a:ext cx="113814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10 апреля был заключен контракт на поставку бортовых автомобилей марки «УРАЛ» - с </a:t>
            </a:r>
            <a:r>
              <a:rPr lang="ru-RU" sz="2400" b="1" dirty="0" err="1">
                <a:solidFill>
                  <a:srgbClr val="00B050"/>
                </a:solidFill>
              </a:rPr>
              <a:t>крано</a:t>
            </a:r>
            <a:r>
              <a:rPr lang="ru-RU" sz="2400" b="1" dirty="0">
                <a:solidFill>
                  <a:srgbClr val="00B050"/>
                </a:solidFill>
              </a:rPr>
              <a:t>-манипуляторной установкой – 4 единицы. 28 июня осуществлена поставка 4 автомашин. Они отправятся в </a:t>
            </a:r>
            <a:r>
              <a:rPr lang="ru-RU" sz="2400" b="1" dirty="0" err="1">
                <a:solidFill>
                  <a:srgbClr val="00B050"/>
                </a:solidFill>
              </a:rPr>
              <a:t>Балгазынское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Тоджинское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Шагонарское</a:t>
            </a:r>
            <a:r>
              <a:rPr lang="ru-RU" sz="2400" b="1" dirty="0">
                <a:solidFill>
                  <a:srgbClr val="00B050"/>
                </a:solidFill>
              </a:rPr>
              <a:t> и </a:t>
            </a:r>
            <a:r>
              <a:rPr lang="ru-RU" sz="2400" b="1" dirty="0" err="1">
                <a:solidFill>
                  <a:srgbClr val="00B050"/>
                </a:solidFill>
              </a:rPr>
              <a:t>Туранское</a:t>
            </a:r>
            <a:r>
              <a:rPr lang="ru-RU" sz="2400" b="1" dirty="0">
                <a:solidFill>
                  <a:srgbClr val="00B050"/>
                </a:solidFill>
              </a:rPr>
              <a:t> автономные учреждения АУ «</a:t>
            </a:r>
            <a:r>
              <a:rPr lang="ru-RU" sz="2400" b="1" dirty="0" err="1">
                <a:solidFill>
                  <a:srgbClr val="00B050"/>
                </a:solidFill>
              </a:rPr>
              <a:t>СпецЛХУ</a:t>
            </a:r>
            <a:r>
              <a:rPr lang="ru-RU" sz="2400" b="1" dirty="0" smtClean="0">
                <a:solidFill>
                  <a:srgbClr val="00B050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43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3880" y="228600"/>
            <a:ext cx="11064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ОСНАЩЕНИЕ СПЕЦИАЛИЗИРОВАННЫХ УЧРЕЖДЕНИЙ ОРГАНОВ ГОСУДАРСТВЕННОЙ ВЛАСТИ СУБЪЕКТОВ РОССИЙСКОЙ ФЕДЕРАЦИИ ЛЕСОПОЖАРНОЙ ТЕХНИКОЙ ДЛЯ ПРОВЕДЕНИЯ КОМПЛЕКСА МЕРОПРИЯТИЙ ПО ОХРАНЕ ЛЕСОВ ОТ ПОЖАРОВ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3561" y="1314450"/>
            <a:ext cx="3362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 апреле 2021 г. заключены 2 государственных контракта на поставку автомобилей бортовых повышенной проходимости Садко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Next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(7 мест) 6 ед.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распределению автомашины Садко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Next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переданы в автономные учреждения «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СпецЛХУ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Барун-Хемчикского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Тес-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Хемского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Кызылского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Тандинского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кожуунов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и города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Шагонар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и Чадан.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ownloads\kgnu6mHuh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" y="1314450"/>
            <a:ext cx="7788550" cy="5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865</TotalTime>
  <Words>912</Words>
  <Application>Microsoft Office PowerPoint</Application>
  <PresentationFormat>Произвольный</PresentationFormat>
  <Paragraphs>157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269</cp:revision>
  <dcterms:created xsi:type="dcterms:W3CDTF">2021-01-16T06:55:36Z</dcterms:created>
  <dcterms:modified xsi:type="dcterms:W3CDTF">2021-08-09T09:38:18Z</dcterms:modified>
</cp:coreProperties>
</file>